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274" r:id="rId3"/>
    <p:sldId id="276" r:id="rId4"/>
    <p:sldId id="458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2" r:id="rId17"/>
    <p:sldId id="473" r:id="rId18"/>
    <p:sldId id="470" r:id="rId19"/>
    <p:sldId id="471" r:id="rId20"/>
    <p:sldId id="457" r:id="rId21"/>
    <p:sldId id="424" r:id="rId22"/>
    <p:sldId id="419" r:id="rId23"/>
    <p:sldId id="420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533" autoAdjust="0"/>
  </p:normalViewPr>
  <p:slideViewPr>
    <p:cSldViewPr>
      <p:cViewPr varScale="1">
        <p:scale>
          <a:sx n="72" d="100"/>
          <a:sy n="72" d="100"/>
        </p:scale>
        <p:origin x="37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04-02-2015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04-02-2015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3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6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9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04-02-2015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04-02-2015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5" Type="http://schemas.openxmlformats.org/officeDocument/2006/relationships/image" Target="../media/image39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softwaregroup-bg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ev.mysql.com/downloads/mysq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838200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MySQL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001771"/>
            <a:ext cx="7306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MySQL</a:t>
            </a:r>
            <a:br>
              <a:rPr lang="en-US" dirty="0" smtClean="0"/>
            </a:br>
            <a:r>
              <a:rPr lang="en-US" dirty="0" smtClean="0"/>
              <a:t>and MySQL Workbench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4191001"/>
            <a:ext cx="1867556" cy="18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634"/>
          <a:stretch/>
        </p:blipFill>
        <p:spPr bwMode="auto">
          <a:xfrm>
            <a:off x="7237412" y="4018320"/>
            <a:ext cx="4162401" cy="2174246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18" name="Picture 2" descr="database, storag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53" y="3700279"/>
            <a:ext cx="1352459" cy="14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62976"/>
            <a:ext cx="8938472" cy="820600"/>
          </a:xfrm>
        </p:spPr>
        <p:txBody>
          <a:bodyPr/>
          <a:lstStyle/>
          <a:p>
            <a:r>
              <a:rPr lang="fr-FR" dirty="0"/>
              <a:t>MySQL Console Client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64" y="948176"/>
            <a:ext cx="6629400" cy="383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1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Workbench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</a:t>
            </a:r>
            <a:r>
              <a:rPr lang="en-US" dirty="0" smtClean="0"/>
              <a:t>Workbench</a:t>
            </a:r>
          </a:p>
          <a:p>
            <a:pPr lvl="1"/>
            <a:r>
              <a:rPr lang="en-US" dirty="0" smtClean="0"/>
              <a:t>Free </a:t>
            </a:r>
            <a:r>
              <a:rPr lang="en-US" dirty="0" smtClean="0"/>
              <a:t>open-source GUI administration tool for MySQL</a:t>
            </a:r>
          </a:p>
          <a:p>
            <a:pPr lvl="1"/>
            <a:r>
              <a:rPr lang="en-US" dirty="0"/>
              <a:t>Execute SQL </a:t>
            </a:r>
            <a:r>
              <a:rPr lang="en-US" dirty="0" smtClean="0"/>
              <a:t>queries</a:t>
            </a:r>
          </a:p>
          <a:p>
            <a:pPr lvl="1"/>
            <a:r>
              <a:rPr lang="en-US" dirty="0" smtClean="0"/>
              <a:t>Browse </a:t>
            </a:r>
            <a:r>
              <a:rPr lang="en-US" dirty="0"/>
              <a:t>/ edit table data</a:t>
            </a:r>
          </a:p>
          <a:p>
            <a:pPr lvl="1"/>
            <a:r>
              <a:rPr lang="en-US" dirty="0" smtClean="0"/>
              <a:t>Create / modify relational schema</a:t>
            </a:r>
          </a:p>
          <a:p>
            <a:pPr lvl="1"/>
            <a:r>
              <a:rPr lang="en-US" dirty="0" smtClean="0"/>
              <a:t>DB design  (E/R diagrams)</a:t>
            </a:r>
          </a:p>
          <a:p>
            <a:pPr lvl="2"/>
            <a:r>
              <a:rPr lang="en-US" dirty="0" smtClean="0"/>
              <a:t>Forward / </a:t>
            </a:r>
            <a:r>
              <a:rPr lang="en-US" dirty="0" smtClean="0"/>
              <a:t>reverse engineering</a:t>
            </a:r>
            <a:endParaRPr lang="en-US" dirty="0" smtClean="0"/>
          </a:p>
          <a:p>
            <a:pPr lvl="1"/>
            <a:r>
              <a:rPr lang="en-US" dirty="0" smtClean="0"/>
              <a:t>Visualize query plan</a:t>
            </a:r>
            <a:endParaRPr lang="bg-BG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631704"/>
            <a:ext cx="4550782" cy="26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105400"/>
            <a:ext cx="7924800" cy="820600"/>
          </a:xfrm>
        </p:spPr>
        <p:txBody>
          <a:bodyPr/>
          <a:lstStyle/>
          <a:p>
            <a:r>
              <a:rPr lang="fr-FR" dirty="0"/>
              <a:t>MySQL </a:t>
            </a:r>
            <a:r>
              <a:rPr lang="fr-FR" dirty="0" smtClean="0"/>
              <a:t>Workbench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88552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00" y="958152"/>
            <a:ext cx="6860512" cy="393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phpMyAdmin Tool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phpMyAdmin – </a:t>
            </a:r>
            <a:r>
              <a:rPr lang="en-US" dirty="0" smtClean="0"/>
              <a:t>Web-based </a:t>
            </a:r>
            <a:r>
              <a:rPr lang="en-US" dirty="0" smtClean="0"/>
              <a:t>open-source MySQL admin tool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47" y="2057400"/>
            <a:ext cx="1044335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093184"/>
            <a:ext cx="7924800" cy="820600"/>
          </a:xfrm>
        </p:spPr>
        <p:txBody>
          <a:bodyPr/>
          <a:lstStyle/>
          <a:p>
            <a:r>
              <a:rPr lang="fr-FR" dirty="0" smtClean="0"/>
              <a:t>phpMyAdmin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9205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277152"/>
            <a:ext cx="8534400" cy="35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smtClean="0"/>
              <a:t>database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Creating tables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Databases </a:t>
            </a:r>
            <a:r>
              <a:rPr lang="en-US" dirty="0"/>
              <a:t>and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39802"/>
            <a:ext cx="108060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</a:t>
            </a: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539121"/>
            <a:ext cx="5257800" cy="24806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books;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authors 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 NULL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AUTO_INCREMENT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VARCHAR(50) NOT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PRIMARY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6812" y="3545747"/>
            <a:ext cx="5243400" cy="24740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 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id INT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 NULL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AUTO_INCREMENT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VARCHAR(150) NOT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isbn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VARCHAR(13)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PRIMARY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4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Altering tables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Inserting data rows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Edit Tables and Table Data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939665"/>
            <a:ext cx="10744200" cy="18897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author_id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NULL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isbn;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INDEX FK_books_authors_idx (author_id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 ADD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CONSTRAINT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FK_books_authors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FOREIGN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(author_id)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REFERENCES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authors (id);</a:t>
            </a:r>
            <a:endParaRPr lang="en-US" sz="2200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4953000"/>
            <a:ext cx="10744200" cy="13634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authors (name) VALUES ('Nakov');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author_id, isbn)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'Intro C#', 1, </a:t>
            </a:r>
            <a:r>
              <a:rPr lang="en-US" sz="2200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'9789544005276</a:t>
            </a:r>
            <a:r>
              <a:rPr lang="en-US" sz="2200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246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Moving a MySQL Database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move MySQL database to another </a:t>
            </a:r>
            <a:r>
              <a:rPr lang="en-US" dirty="0" smtClean="0"/>
              <a:t>server</a:t>
            </a:r>
            <a:endParaRPr lang="en-US" dirty="0" smtClean="0"/>
          </a:p>
          <a:p>
            <a:pPr lvl="1"/>
            <a:r>
              <a:rPr lang="en-US" dirty="0" smtClean="0"/>
              <a:t>Use the SQL </a:t>
            </a:r>
            <a:r>
              <a:rPr lang="en-US" dirty="0" smtClean="0"/>
              <a:t>export / SQL import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Export a database </a:t>
            </a:r>
            <a:r>
              <a:rPr lang="en-US" dirty="0" smtClean="0"/>
              <a:t>to SQL script</a:t>
            </a:r>
          </a:p>
          <a:p>
            <a:pPr lvl="1"/>
            <a:r>
              <a:rPr lang="en-US" dirty="0" smtClean="0"/>
              <a:t>MySQL Workbench </a:t>
            </a:r>
            <a:r>
              <a:rPr lang="en-US" dirty="0" smtClean="0">
                <a:sym typeface="Wingdings" pitchFamily="2" charset="2"/>
              </a:rPr>
              <a:t> Server Administration </a:t>
            </a:r>
            <a:r>
              <a:rPr lang="en-US" dirty="0" smtClean="0">
                <a:sym typeface="Wingdings" pitchFamily="2" charset="2"/>
              </a:rPr>
              <a:t>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Data </a:t>
            </a:r>
            <a:r>
              <a:rPr lang="en-US" dirty="0" smtClean="0">
                <a:sym typeface="Wingdings" pitchFamily="2" charset="2"/>
              </a:rPr>
              <a:t>Export  Export to Self-Contained File</a:t>
            </a:r>
          </a:p>
          <a:p>
            <a:pPr lvl="1"/>
            <a:r>
              <a:rPr lang="en-US" noProof="1" smtClean="0">
                <a:sym typeface="Wingdings" pitchFamily="2" charset="2"/>
              </a:rPr>
              <a:t>phpMyAdmin</a:t>
            </a:r>
            <a:r>
              <a:rPr lang="en-US" dirty="0" smtClean="0">
                <a:sym typeface="Wingdings" pitchFamily="2" charset="2"/>
              </a:rPr>
              <a:t>  Export  SQL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Import a database </a:t>
            </a:r>
            <a:r>
              <a:rPr lang="en-US" dirty="0" smtClean="0">
                <a:sym typeface="Wingdings" pitchFamily="2" charset="2"/>
              </a:rPr>
              <a:t>from SQL script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Just execute the script in Workbench</a:t>
            </a:r>
          </a:p>
          <a:p>
            <a:pPr lvl="1"/>
            <a:r>
              <a:rPr lang="en-US" noProof="1" smtClean="0">
                <a:sym typeface="Wingdings" pitchFamily="2" charset="2"/>
              </a:rPr>
              <a:t>phpMyAdmin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Import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SQL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6" name="Picture 4" descr="https://www.drupal.org/files/project-images/Extract-object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93990"/>
            <a:ext cx="2415072" cy="241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2.psd100.com/ppp/2013/12/0201/Import-database-120216194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82" y="4175882"/>
            <a:ext cx="2072518" cy="207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5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5066680"/>
            <a:ext cx="10515600" cy="820600"/>
          </a:xfrm>
        </p:spPr>
        <p:txBody>
          <a:bodyPr/>
          <a:lstStyle/>
          <a:p>
            <a:r>
              <a:rPr lang="en-US" dirty="0" smtClean="0"/>
              <a:t>Import / Export MySQL Database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6612" y="5867572"/>
            <a:ext cx="10515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685800"/>
            <a:ext cx="5181600" cy="4151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266245"/>
            <a:ext cx="5486400" cy="33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What is MySQL?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How to install MySQL?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Which MySQL storage engine is</a:t>
            </a:r>
            <a:br>
              <a:rPr lang="en-US" sz="3200" dirty="0" smtClean="0"/>
            </a:br>
            <a:r>
              <a:rPr lang="en-US" sz="3200" dirty="0" smtClean="0"/>
              <a:t>recommended for most Web applications?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What is </a:t>
            </a:r>
            <a:r>
              <a:rPr lang="en-US" sz="3200" dirty="0" smtClean="0"/>
              <a:t>MySQL Workbench? Pros and Cons?</a:t>
            </a: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 smtClean="0"/>
              <a:t>What is </a:t>
            </a:r>
            <a:r>
              <a:rPr lang="en-US" sz="3200" noProof="1" smtClean="0"/>
              <a:t>phpMyAdmin</a:t>
            </a:r>
            <a:r>
              <a:rPr lang="en-US" sz="3200" dirty="0" smtClean="0"/>
              <a:t>?</a:t>
            </a:r>
            <a:r>
              <a:rPr lang="en-US" sz="3200" dirty="0"/>
              <a:t> Pros and Cons?</a:t>
            </a: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dirty="0" smtClean="0"/>
              <a:t>How do you create a new DB schema?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How do you create a new table?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How do you move a MySQL DB to another server?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668817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575026" y="4315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86" y="838200"/>
            <a:ext cx="1381726" cy="1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MySQL Community Server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MySQL Services, Start, Stop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Authentication and Login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MySQL Console Client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MySQL Workbench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phpMyAdmin Tool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Create / Edit / Delete Databases and Tables</a:t>
            </a:r>
          </a:p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Import / Export a </a:t>
            </a:r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363554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10" y="4142083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634"/>
          <a:stretch/>
        </p:blipFill>
        <p:spPr bwMode="auto">
          <a:xfrm>
            <a:off x="5461620" y="3408634"/>
            <a:ext cx="2956552" cy="1544366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Introduction to MySQL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MySQL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dirty="0"/>
          </a:p>
        </p:txBody>
      </p:sp>
      <p:pic>
        <p:nvPicPr>
          <p:cNvPr id="9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634"/>
          <a:stretch/>
        </p:blipFill>
        <p:spPr bwMode="auto">
          <a:xfrm>
            <a:off x="3427412" y="2057400"/>
            <a:ext cx="5053482" cy="2639706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33796" name="Picture 4" descr="http://www.trainingspot.com/images/SQL2008_icon_larg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0004">
            <a:off x="7693605" y="897615"/>
            <a:ext cx="1784954" cy="1849406"/>
          </a:xfrm>
          <a:prstGeom prst="roundRect">
            <a:avLst>
              <a:gd name="adj" fmla="val 370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1967">
            <a:off x="2192425" y="909584"/>
            <a:ext cx="4141771" cy="2469507"/>
          </a:xfrm>
          <a:prstGeom prst="roundRect">
            <a:avLst>
              <a:gd name="adj" fmla="val 2538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4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MySQL Database Server</a:t>
            </a:r>
          </a:p>
          <a:p>
            <a:pPr lvl="1"/>
            <a:r>
              <a:rPr lang="en-US" dirty="0" smtClean="0"/>
              <a:t>MySQL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open-source</a:t>
            </a:r>
            <a:r>
              <a:rPr lang="en-US" dirty="0" smtClean="0"/>
              <a:t> DB server (RDBMS)</a:t>
            </a:r>
          </a:p>
          <a:p>
            <a:pPr lvl="1"/>
            <a:r>
              <a:rPr lang="en-US" dirty="0" smtClean="0"/>
              <a:t>World's most-popular open-source database</a:t>
            </a:r>
          </a:p>
          <a:p>
            <a:pPr lvl="1"/>
            <a:r>
              <a:rPr lang="en-US" dirty="0" smtClean="0"/>
              <a:t>Mostly used to power web sites and small apps</a:t>
            </a:r>
          </a:p>
          <a:p>
            <a:pPr lvl="1"/>
            <a:r>
              <a:rPr lang="en-US" dirty="0" smtClean="0"/>
              <a:t>Supports concurrency,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transactions</a:t>
            </a:r>
            <a:r>
              <a:rPr lang="en-US" dirty="0" smtClean="0"/>
              <a:t> (full ACID)</a:t>
            </a:r>
          </a:p>
          <a:p>
            <a:pPr lvl="1"/>
            <a:r>
              <a:rPr lang="en-US" dirty="0" smtClean="0"/>
              <a:t>Stored procedures, views, triggers, partitioning</a:t>
            </a:r>
          </a:p>
          <a:p>
            <a:pPr lvl="1"/>
            <a:r>
              <a:rPr lang="en-US" dirty="0"/>
              <a:t>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clustering</a:t>
            </a:r>
            <a:r>
              <a:rPr lang="en-US" dirty="0"/>
              <a:t> and </a:t>
            </a:r>
            <a:r>
              <a:rPr lang="en-US" dirty="0" smtClean="0"/>
              <a:t>replication</a:t>
            </a:r>
          </a:p>
          <a:p>
            <a:r>
              <a:rPr lang="en-US" sz="3500" dirty="0" smtClean="0"/>
              <a:t>Free and paid editions</a:t>
            </a:r>
          </a:p>
          <a:p>
            <a:pPr lvl="1"/>
            <a:r>
              <a:rPr lang="en-US" dirty="0" smtClean="0"/>
              <a:t>Community Server, Enterprise, Cluster CGE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MySQL?</a:t>
            </a:r>
            <a:endParaRPr lang="bg-BG" dirty="0"/>
          </a:p>
        </p:txBody>
      </p:sp>
      <p:pic>
        <p:nvPicPr>
          <p:cNvPr id="5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634"/>
          <a:stretch/>
        </p:blipFill>
        <p:spPr bwMode="auto">
          <a:xfrm>
            <a:off x="8761412" y="2148196"/>
            <a:ext cx="2691436" cy="1405882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6" name="Picture 2" descr="database,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52" y="4304644"/>
            <a:ext cx="1867556" cy="18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3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MySQL Community Server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free open-source MySQL edition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MySQL for Windows</a:t>
            </a:r>
            <a:r>
              <a:rPr lang="en-US" dirty="0" smtClean="0"/>
              <a:t>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Pre-packaged installer available from </a:t>
            </a:r>
            <a:r>
              <a:rPr lang="fr-FR" dirty="0">
                <a:hlinkClick r:id="rId2"/>
              </a:rPr>
              <a:t>http://dev.mysql.com/downloads/mysql/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MySQL for Linux: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Available through the package </a:t>
            </a:r>
            <a:r>
              <a:rPr lang="en-US" dirty="0" smtClean="0"/>
              <a:t>managers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Community Server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3" y="5447493"/>
            <a:ext cx="975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install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mysql-server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7613" y="6065031"/>
            <a:ext cx="975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yum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install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mysql-server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1518" y="5449956"/>
            <a:ext cx="24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noProof="1" smtClean="0"/>
              <a:t>(Debian / Ubuntu)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8420168" y="6091535"/>
            <a:ext cx="253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noProof="1" smtClean="0"/>
              <a:t>(Red Hat </a:t>
            </a:r>
            <a:r>
              <a:rPr lang="en-US" noProof="1" smtClean="0"/>
              <a:t>/ </a:t>
            </a:r>
            <a:r>
              <a:rPr lang="en-US" noProof="1" smtClean="0"/>
              <a:t>CentOS)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64" y="1438840"/>
            <a:ext cx="3439718" cy="25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InnoDB</a:t>
            </a:r>
            <a:endParaRPr lang="en-US" noProof="1" smtClean="0">
              <a:solidFill>
                <a:schemeClr val="tx2">
                  <a:lumMod val="75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itchFamily="2" charset="2"/>
              </a:rPr>
              <a:t>Fully ACID transactional, highly reliable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itchFamily="2" charset="2"/>
              </a:rPr>
              <a:t>Recommended for most applications</a:t>
            </a:r>
          </a:p>
          <a:p>
            <a:pPr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MyISAM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Fast, </a:t>
            </a:r>
            <a:r>
              <a:rPr lang="en-US" dirty="0" smtClean="0"/>
              <a:t>non-transactional, </a:t>
            </a:r>
            <a:r>
              <a:rPr lang="en-US" dirty="0" smtClean="0">
                <a:sym typeface="Wingdings" pitchFamily="2" charset="2"/>
              </a:rPr>
              <a:t>unreliable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forget it!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Memory (HEAP)</a:t>
            </a:r>
            <a:endParaRPr lang="en-US" noProof="1" smtClean="0">
              <a:solidFill>
                <a:schemeClr val="tx2">
                  <a:lumMod val="75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itchFamily="2" charset="2"/>
              </a:rPr>
              <a:t>Ultra-fast, </a:t>
            </a:r>
            <a:r>
              <a:rPr lang="en-US" dirty="0" smtClean="0">
                <a:sym typeface="Wingdings" pitchFamily="2" charset="2"/>
              </a:rPr>
              <a:t>non-persistent storage (in-memory)</a:t>
            </a:r>
            <a:endParaRPr lang="en-US" dirty="0" smtClean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CSV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itchFamily="2" charset="2"/>
              </a:rPr>
              <a:t>Stores the data in CSV (text) </a:t>
            </a:r>
            <a:r>
              <a:rPr lang="en-US" dirty="0" smtClean="0">
                <a:sym typeface="Wingdings" pitchFamily="2" charset="2"/>
              </a:rPr>
              <a:t>files (slow!)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Storage Engines</a:t>
            </a:r>
            <a:endParaRPr lang="bg-BG" dirty="0"/>
          </a:p>
        </p:txBody>
      </p:sp>
      <p:pic>
        <p:nvPicPr>
          <p:cNvPr id="1026" name="Picture 2" descr="https://arti6genesis.files.wordpress.com/2012/05/stor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7" y="1247774"/>
            <a:ext cx="3857625" cy="2181226"/>
          </a:xfrm>
          <a:prstGeom prst="roundRect">
            <a:avLst>
              <a:gd name="adj" fmla="val 147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eronga.com/wp-content/uploads/2012/09/wordpress_mysql_ba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038600"/>
            <a:ext cx="2222978" cy="22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r>
              <a:rPr lang="en-US" dirty="0" smtClean="0"/>
              <a:t>services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Windows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Just one </a:t>
            </a:r>
            <a:r>
              <a:rPr lang="en-US" dirty="0" smtClean="0"/>
              <a:t>service: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MySQL56</a:t>
            </a:r>
          </a:p>
          <a:p>
            <a:pPr lvl="1"/>
            <a:r>
              <a:rPr lang="en-US" dirty="0" smtClean="0"/>
              <a:t>Starting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Stopping</a:t>
            </a:r>
            <a:r>
              <a:rPr lang="en-US" dirty="0" smtClean="0"/>
              <a:t>:</a:t>
            </a:r>
          </a:p>
          <a:p>
            <a:pPr>
              <a:spcBef>
                <a:spcPts val="2400"/>
              </a:spcBef>
            </a:pPr>
            <a:r>
              <a:rPr lang="en-US" dirty="0"/>
              <a:t>MySQL services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</a:p>
          <a:p>
            <a:pPr lvl="1"/>
            <a:r>
              <a:rPr lang="en-US" dirty="0"/>
              <a:t>Starting: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Stopping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Services, Start, Stop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42220" y="2580990"/>
            <a:ext cx="317925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net start MySQL56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42220" y="3253408"/>
            <a:ext cx="317925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net </a:t>
            </a: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 MySQL56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96" y="1308652"/>
            <a:ext cx="5567364" cy="24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42220" y="4822802"/>
            <a:ext cx="436659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service mysql start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642220" y="5495220"/>
            <a:ext cx="436659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service </a:t>
            </a: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 </a:t>
            </a: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https://www.rosehosting.com/blog/wp-content/uploads/2012/06/lamp-linux-apache-mysql-ph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78" y="4534364"/>
            <a:ext cx="2743200" cy="1700784"/>
          </a:xfrm>
          <a:prstGeom prst="roundRect">
            <a:avLst>
              <a:gd name="adj" fmla="val 2642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2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tsg.eng.fau.edu/wp-content/uploads/2010/09/phpmyadm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40" y="656113"/>
            <a:ext cx="5383824" cy="2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459228"/>
            <a:ext cx="8938472" cy="820600"/>
          </a:xfrm>
        </p:spPr>
        <p:txBody>
          <a:bodyPr/>
          <a:lstStyle/>
          <a:p>
            <a:r>
              <a:rPr lang="en-US" dirty="0" smtClean="0"/>
              <a:t>MySQL Administration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317043"/>
            <a:ext cx="8938472" cy="1212567"/>
          </a:xfrm>
        </p:spPr>
        <p:txBody>
          <a:bodyPr/>
          <a:lstStyle/>
          <a:p>
            <a:r>
              <a:rPr lang="en-US" sz="3600" dirty="0" smtClean="0"/>
              <a:t>The Console </a:t>
            </a:r>
            <a:r>
              <a:rPr lang="en-US" sz="3600" dirty="0" smtClean="0"/>
              <a:t>MySQL Client,</a:t>
            </a:r>
            <a:br>
              <a:rPr lang="en-US" sz="3600" dirty="0" smtClean="0"/>
            </a:br>
            <a:r>
              <a:rPr lang="en-US" sz="3600" dirty="0" smtClean="0"/>
              <a:t>MySQL </a:t>
            </a:r>
            <a:r>
              <a:rPr lang="en-US" sz="3600" dirty="0" smtClean="0"/>
              <a:t>Workbench, </a:t>
            </a:r>
            <a:r>
              <a:rPr lang="en-US" sz="3600" noProof="1" smtClean="0"/>
              <a:t>phpMyAdmin</a:t>
            </a:r>
            <a:endParaRPr lang="en-US" sz="3600" noProof="1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77" y="1982626"/>
            <a:ext cx="3837789" cy="22067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://codedog.net/wp-content/uploads/2013/02/phpMyAdmi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2720008"/>
            <a:ext cx="2336946" cy="165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1272208"/>
            <a:ext cx="3061252" cy="27077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3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Authentication and Login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uses traditional username / password authentication</a:t>
            </a:r>
          </a:p>
          <a:p>
            <a:pPr lvl="1"/>
            <a:r>
              <a:rPr lang="en-US" dirty="0" smtClean="0"/>
              <a:t>The administrator's user is: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root</a:t>
            </a:r>
          </a:p>
          <a:p>
            <a:pPr lvl="1"/>
            <a:r>
              <a:rPr lang="en-US" dirty="0" smtClean="0"/>
              <a:t>The default password is </a:t>
            </a:r>
            <a:r>
              <a:rPr lang="en-US" dirty="0" smtClean="0"/>
              <a:t>specified</a:t>
            </a:r>
            <a:br>
              <a:rPr lang="en-US" dirty="0" smtClean="0"/>
            </a:br>
            <a:r>
              <a:rPr lang="en-US" dirty="0" smtClean="0"/>
              <a:t>during the </a:t>
            </a:r>
            <a:r>
              <a:rPr lang="en-US" dirty="0" smtClean="0"/>
              <a:t>installation process</a:t>
            </a:r>
          </a:p>
          <a:p>
            <a:r>
              <a:rPr lang="en-US" dirty="0" smtClean="0"/>
              <a:t>Connecting through the</a:t>
            </a:r>
            <a:br>
              <a:rPr lang="en-US" dirty="0" smtClean="0"/>
            </a:br>
            <a:r>
              <a:rPr lang="en-US" dirty="0" smtClean="0"/>
              <a:t>console </a:t>
            </a:r>
            <a:r>
              <a:rPr lang="en-US" dirty="0" smtClean="0"/>
              <a:t>client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288405"/>
            <a:ext cx="4358552" cy="385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526" y="5082208"/>
            <a:ext cx="5840816" cy="12887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 –u root -p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world;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* from city limit 100;</a:t>
            </a:r>
          </a:p>
        </p:txBody>
      </p:sp>
    </p:spTree>
    <p:extLst>
      <p:ext uri="{BB962C8B-B14F-4D97-AF65-F5344CB8AC3E}">
        <p14:creationId xmlns:p14="http://schemas.microsoft.com/office/powerpoint/2010/main" val="23728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828</Words>
  <Application>Microsoft Office PowerPoint</Application>
  <PresentationFormat>Custom</PresentationFormat>
  <Paragraphs>193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Introduction to MySQL</vt:lpstr>
      <vt:lpstr>Table of Contents</vt:lpstr>
      <vt:lpstr>MySQL Server</vt:lpstr>
      <vt:lpstr>What is MySQL?</vt:lpstr>
      <vt:lpstr>MySQL Community Server</vt:lpstr>
      <vt:lpstr>MySQL Storage Engines</vt:lpstr>
      <vt:lpstr>MySQL Services, Start, Stop</vt:lpstr>
      <vt:lpstr>MySQL Administration Tools</vt:lpstr>
      <vt:lpstr>Authentication and Login</vt:lpstr>
      <vt:lpstr>MySQL Console Client</vt:lpstr>
      <vt:lpstr>MySQL Workbench</vt:lpstr>
      <vt:lpstr>MySQL Workbench</vt:lpstr>
      <vt:lpstr>phpMyAdmin Tool</vt:lpstr>
      <vt:lpstr>phpMyAdmin</vt:lpstr>
      <vt:lpstr>Creating Databases and Tables</vt:lpstr>
      <vt:lpstr>Edit Tables and Table Data</vt:lpstr>
      <vt:lpstr>Moving a MySQL Database</vt:lpstr>
      <vt:lpstr>Import / Export MySQL Database</vt:lpstr>
      <vt:lpstr>Summary</vt:lpstr>
      <vt:lpstr>Introduction to MySQL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MySQL</dc:title>
  <dc:subject>Software Development Course</dc:subject>
  <dc:creator/>
  <cp:keywords>Databases, SQL, programming, SoftUni, Software University, programming, software development, software engineering, course, MySQL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2015-02-04T14:56:25Z</dcterms:modified>
  <cp:category>Databases, SQL, programming, SoftUni, Software University, programming, software development, software engineering, course, MySQL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